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1" r:id="rId11"/>
    <p:sldId id="312" r:id="rId12"/>
    <p:sldId id="313" r:id="rId13"/>
    <p:sldId id="319" r:id="rId14"/>
    <p:sldId id="320" r:id="rId15"/>
    <p:sldId id="323" r:id="rId16"/>
    <p:sldId id="324" r:id="rId17"/>
    <p:sldId id="325" r:id="rId18"/>
    <p:sldId id="326" r:id="rId19"/>
    <p:sldId id="338" r:id="rId20"/>
    <p:sldId id="257" r:id="rId21"/>
    <p:sldId id="33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8/24/2021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8362" y="479686"/>
            <a:ext cx="7719933" cy="128915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Dr. NTR UNIVERSITY OF HEALTH SCIENCES</a:t>
            </a:r>
            <a:br>
              <a:rPr lang="en-US" sz="2400" b="1" dirty="0"/>
            </a:br>
            <a:r>
              <a:rPr lang="en-US" sz="2400" b="1" dirty="0"/>
              <a:t>VIJAYAWADA, ANDHRA PRADESH</a:t>
            </a:r>
            <a:br>
              <a:rPr lang="en-US" sz="2400" b="1" dirty="0"/>
            </a:br>
            <a:r>
              <a:rPr lang="en-US" sz="2400" b="1" dirty="0"/>
              <a:t>MDS PRACTICAL EXAMINATION –SEPTEMBER 2020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8499" y="4019188"/>
            <a:ext cx="7351158" cy="175777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GOVERNMENT DENTAL COLLEGE AND HOSPITAL </a:t>
            </a:r>
          </a:p>
          <a:p>
            <a:pPr algn="ctr"/>
            <a:r>
              <a:rPr lang="en-US" b="1" dirty="0" smtClean="0"/>
              <a:t>DEPARTMENT OF PERIODONTICS AND IMPLANTOLOGY</a:t>
            </a:r>
          </a:p>
          <a:p>
            <a:pPr algn="ctr"/>
            <a:r>
              <a:rPr lang="en-US" b="1" dirty="0" smtClean="0"/>
              <a:t>         HT .NO:</a:t>
            </a:r>
            <a:r>
              <a:rPr lang="en-US" dirty="0" smtClean="0">
                <a:solidFill>
                  <a:srgbClr val="0F2537"/>
                </a:solidFill>
              </a:rPr>
              <a:t> </a:t>
            </a:r>
            <a:r>
              <a:rPr lang="en-US" dirty="0" smtClean="0"/>
              <a:t>18D315011003</a:t>
            </a:r>
            <a:endParaRPr lang="en-US" b="1" dirty="0" smtClean="0"/>
          </a:p>
          <a:p>
            <a:endParaRPr lang="en-US" b="1" dirty="0" smtClean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7FAA1C0-CA03-42D1-8DDD-A78DABEE498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0955" y="1981201"/>
            <a:ext cx="1990090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148329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GINGIVAL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i="1" u="sng" dirty="0" smtClean="0">
                <a:latin typeface="Century Gothic" panose="020B0502020202020204" pitchFamily="34" charset="0"/>
                <a:cs typeface="Arial" pitchFamily="34" charset="0"/>
              </a:rPr>
              <a:t>Color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Erythematous and reddish gingiva on palatal surface of maxillary </a:t>
            </a:r>
            <a:r>
              <a:rPr lang="en-US" dirty="0" err="1" smtClean="0">
                <a:latin typeface="Century Gothic" panose="020B0502020202020204" pitchFamily="34" charset="0"/>
                <a:cs typeface="Arial" pitchFamily="34" charset="0"/>
              </a:rPr>
              <a:t>anteriors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11,12,13,21,22,23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</a:t>
            </a:r>
            <a:endParaRPr lang="en-US" dirty="0" smtClean="0">
              <a:latin typeface="Century" panose="020406040505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87" y="3799852"/>
            <a:ext cx="4262311" cy="22420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73" y="3460601"/>
            <a:ext cx="3602099" cy="29205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4000661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77525" y="269826"/>
            <a:ext cx="8433275" cy="243064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i="1" u="sng" dirty="0" smtClean="0">
                <a:latin typeface="Century Gothic" panose="020B0502020202020204" pitchFamily="34" charset="0"/>
                <a:cs typeface="Arial" pitchFamily="34" charset="0"/>
              </a:rPr>
              <a:t>Consistency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Soft and edematous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i="1" u="sng" dirty="0" smtClean="0">
                <a:latin typeface="Century Gothic" panose="020B0502020202020204" pitchFamily="34" charset="0"/>
                <a:cs typeface="Arial" pitchFamily="34" charset="0"/>
              </a:rPr>
              <a:t>Contour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Altered contour  with rounded edges.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i="1" u="sng" dirty="0" smtClean="0">
                <a:latin typeface="Century Gothic" panose="020B0502020202020204" pitchFamily="34" charset="0"/>
                <a:cs typeface="Arial" pitchFamily="34" charset="0"/>
              </a:rPr>
              <a:t>Size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Moderate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enlargement is seen on palatal surfaces of 11,12,13,21,22,23.</a:t>
            </a:r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91754"/>
      </p:ext>
    </p:extLst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239844"/>
            <a:ext cx="9162516" cy="231534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i="1" u="sng" dirty="0" smtClean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Surface texture</a:t>
            </a:r>
            <a:r>
              <a:rPr lang="en-US" dirty="0" smtClean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No </a:t>
            </a:r>
            <a:r>
              <a:rPr lang="en-US" dirty="0" smtClean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loss of stippling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i="1" u="sng" dirty="0" smtClean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Position</a:t>
            </a:r>
            <a:r>
              <a:rPr lang="en-US" dirty="0" smtClean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: Coronal displacement of papillary and marginal gingiva </a:t>
            </a:r>
            <a:r>
              <a:rPr lang="en-US" dirty="0" err="1" smtClean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irt</a:t>
            </a:r>
            <a:r>
              <a:rPr lang="en-US" dirty="0" smtClean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  11,12,13,21,22,23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i="1" u="sng" dirty="0">
                <a:latin typeface="Century Gothic" panose="020B0502020202020204" pitchFamily="34" charset="0"/>
                <a:cs typeface="Arial" pitchFamily="34" charset="0"/>
              </a:rPr>
              <a:t>Bleeding on probing</a:t>
            </a:r>
            <a:r>
              <a:rPr lang="en-US" b="1" dirty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Generalized</a:t>
            </a:r>
          </a:p>
          <a:p>
            <a:pPr algn="just">
              <a:lnSpc>
                <a:spcPct val="150000"/>
              </a:lnSpc>
              <a:buNone/>
            </a:pPr>
            <a:endParaRPr lang="en-US" dirty="0" smtClean="0">
              <a:solidFill>
                <a:schemeClr val="tx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1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i="1" dirty="0" smtClean="0">
                <a:latin typeface="Century Gothic" panose="020B0502020202020204" pitchFamily="34" charset="0"/>
                <a:cs typeface="Arial" pitchFamily="34" charset="0"/>
              </a:rPr>
              <a:t>Dental status</a:t>
            </a:r>
            <a:r>
              <a:rPr lang="en-US" b="1" dirty="0" smtClean="0">
                <a:latin typeface="Century Gothic" panose="020B0502020202020204" pitchFamily="34" charset="0"/>
                <a:cs typeface="Arial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Number of teeth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28 </a:t>
            </a:r>
          </a:p>
        </p:txBody>
      </p:sp>
    </p:spTree>
    <p:extLst>
      <p:ext uri="{BB962C8B-B14F-4D97-AF65-F5344CB8AC3E}">
        <p14:creationId xmlns:p14="http://schemas.microsoft.com/office/powerpoint/2010/main" val="410910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i="1" dirty="0" err="1" smtClean="0">
                <a:latin typeface="Century Gothic" panose="020B0502020202020204" pitchFamily="34" charset="0"/>
                <a:cs typeface="Arial" pitchFamily="34" charset="0"/>
              </a:rPr>
              <a:t>Occlusal</a:t>
            </a:r>
            <a:r>
              <a:rPr lang="en-US" b="1" i="1" dirty="0" smtClean="0">
                <a:latin typeface="Century Gothic" panose="020B0502020202020204" pitchFamily="34" charset="0"/>
                <a:cs typeface="Arial" pitchFamily="34" charset="0"/>
              </a:rPr>
              <a:t> analysis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</a:t>
            </a:r>
          </a:p>
          <a:p>
            <a:pPr>
              <a:lnSpc>
                <a:spcPct val="200000"/>
              </a:lnSpc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Type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Angles class 1 malocclusion</a:t>
            </a:r>
          </a:p>
          <a:p>
            <a:pPr>
              <a:lnSpc>
                <a:spcPct val="200000"/>
              </a:lnSpc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Overbite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mm</a:t>
            </a:r>
          </a:p>
          <a:p>
            <a:pPr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 err="1" smtClean="0">
                <a:latin typeface="Century Gothic" panose="020B0502020202020204" pitchFamily="34" charset="0"/>
                <a:cs typeface="Arial" pitchFamily="34" charset="0"/>
              </a:rPr>
              <a:t>Overjet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3 mm</a:t>
            </a:r>
          </a:p>
        </p:txBody>
      </p:sp>
    </p:spTree>
    <p:extLst>
      <p:ext uri="{BB962C8B-B14F-4D97-AF65-F5344CB8AC3E}">
        <p14:creationId xmlns:p14="http://schemas.microsoft.com/office/powerpoint/2010/main" val="942002253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3" y="2160589"/>
            <a:ext cx="8825590" cy="45478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i="1" dirty="0">
                <a:latin typeface="Century Gothic" panose="020B0502020202020204" pitchFamily="34" charset="0"/>
                <a:cs typeface="Arial" pitchFamily="34" charset="0"/>
              </a:rPr>
              <a:t>Final diagnosis</a:t>
            </a:r>
            <a:r>
              <a:rPr lang="en-US" sz="2400" dirty="0" smtClean="0">
                <a:latin typeface="Century Gothic" panose="020B0502020202020204" pitchFamily="34" charset="0"/>
                <a:cs typeface="Arial" pitchFamily="34" charset="0"/>
              </a:rPr>
              <a:t>: Dental biofilm induced gingivitis</a:t>
            </a:r>
            <a:endParaRPr lang="en-US" sz="2400" dirty="0">
              <a:latin typeface="Century Gothic" panose="020B0502020202020204" pitchFamily="34" charset="0"/>
              <a:cs typeface="Arial" pitchFamily="34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400" b="1" i="1" dirty="0">
                <a:latin typeface="Century Gothic" panose="020B0502020202020204" pitchFamily="34" charset="0"/>
                <a:cs typeface="Arial" pitchFamily="34" charset="0"/>
              </a:rPr>
              <a:t>Prognosis</a:t>
            </a: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: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sz="2400" u="sng" dirty="0">
                <a:latin typeface="Century Gothic" panose="020B0502020202020204" pitchFamily="34" charset="0"/>
                <a:cs typeface="Arial" pitchFamily="34" charset="0"/>
              </a:rPr>
              <a:t>Overall</a:t>
            </a: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:  </a:t>
            </a:r>
            <a:r>
              <a:rPr lang="en-US" sz="2400" dirty="0" smtClean="0">
                <a:latin typeface="Century Gothic" panose="020B0502020202020204" pitchFamily="34" charset="0"/>
                <a:cs typeface="Arial" pitchFamily="34" charset="0"/>
              </a:rPr>
              <a:t>Good                        </a:t>
            </a:r>
            <a:endParaRPr lang="en-US" sz="2400" dirty="0">
              <a:latin typeface="Century Gothic" panose="020B0502020202020204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12978956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1700613"/>
            <a:ext cx="8596668" cy="37003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i="1" u="sng" dirty="0" smtClean="0">
                <a:latin typeface="Century Gothic" panose="020B0502020202020204" pitchFamily="34" charset="0"/>
                <a:cs typeface="Arial" pitchFamily="34" charset="0"/>
              </a:rPr>
              <a:t>Phase I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Patient education and motivation</a:t>
            </a:r>
          </a:p>
          <a:p>
            <a:pPr>
              <a:lnSpc>
                <a:spcPct val="150000"/>
              </a:lnSpc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              Oral hygiene instructions</a:t>
            </a:r>
          </a:p>
          <a:p>
            <a:pPr>
              <a:lnSpc>
                <a:spcPct val="150000"/>
              </a:lnSpc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              Scaling and root </a:t>
            </a:r>
            <a:r>
              <a:rPr lang="en-US" dirty="0" err="1" smtClean="0">
                <a:latin typeface="Century Gothic" panose="020B0502020202020204" pitchFamily="34" charset="0"/>
                <a:cs typeface="Arial" pitchFamily="34" charset="0"/>
              </a:rPr>
              <a:t>planing</a:t>
            </a:r>
            <a:endParaRPr lang="en-US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Phase IV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spc="-10" dirty="0">
                <a:latin typeface="Century Gothic" panose="020B0502020202020204" pitchFamily="34" charset="0"/>
                <a:cs typeface="Carlito"/>
              </a:rPr>
              <a:t>Recall </a:t>
            </a:r>
            <a:r>
              <a:rPr lang="en-US" spc="5" dirty="0">
                <a:latin typeface="Century Gothic" panose="020B0502020202020204" pitchFamily="34" charset="0"/>
                <a:cs typeface="Carlito"/>
              </a:rPr>
              <a:t>and</a:t>
            </a:r>
            <a:r>
              <a:rPr lang="en-US" spc="290" dirty="0">
                <a:latin typeface="Century Gothic" panose="020B0502020202020204" pitchFamily="34" charset="0"/>
                <a:cs typeface="Carlito"/>
              </a:rPr>
              <a:t> </a:t>
            </a:r>
            <a:r>
              <a:rPr lang="en-US" dirty="0" smtClean="0">
                <a:latin typeface="Century Gothic" panose="020B0502020202020204" pitchFamily="34" charset="0"/>
                <a:cs typeface="Carlito"/>
              </a:rPr>
              <a:t>maintenance for 3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7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buNone/>
            </a:pPr>
            <a:r>
              <a:rPr lang="en-US" i="1" u="sng" dirty="0" smtClean="0">
                <a:latin typeface="Century Gothic" panose="020B0502020202020204" pitchFamily="34" charset="0"/>
                <a:cs typeface="Arial" pitchFamily="34" charset="0"/>
              </a:rPr>
              <a:t>Phase II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</a:t>
            </a:r>
          </a:p>
          <a:p>
            <a:pPr algn="just">
              <a:lnSpc>
                <a:spcPct val="200000"/>
              </a:lnSpc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Advised </a:t>
            </a:r>
            <a:r>
              <a:rPr lang="en-US" dirty="0" err="1" smtClean="0">
                <a:latin typeface="Century Gothic" panose="020B0502020202020204" pitchFamily="34" charset="0"/>
                <a:cs typeface="Arial" pitchFamily="34" charset="0"/>
              </a:rPr>
              <a:t>Gingivectomy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Century Gothic" panose="020B0502020202020204" pitchFamily="34" charset="0"/>
                <a:cs typeface="Arial" pitchFamily="34" charset="0"/>
              </a:rPr>
              <a:t>irt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11,12,13,21,22,23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.</a:t>
            </a:r>
          </a:p>
          <a:p>
            <a:pPr algn="just">
              <a:lnSpc>
                <a:spcPct val="200000"/>
              </a:lnSpc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Phase III: Advised Crown replacement </a:t>
            </a:r>
            <a:r>
              <a:rPr lang="en-US" dirty="0" err="1" smtClean="0">
                <a:latin typeface="Century Gothic" panose="020B0502020202020204" pitchFamily="34" charset="0"/>
                <a:cs typeface="Arial" pitchFamily="34" charset="0"/>
              </a:rPr>
              <a:t>irt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11</a:t>
            </a:r>
            <a:endParaRPr lang="en-US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pPr algn="just">
              <a:lnSpc>
                <a:spcPct val="200000"/>
              </a:lnSpc>
              <a:buNone/>
            </a:pP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Phase IV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</a:t>
            </a:r>
            <a:r>
              <a:rPr lang="en-US" spc="-10" dirty="0">
                <a:cs typeface="Carlito"/>
              </a:rPr>
              <a:t> </a:t>
            </a:r>
            <a:r>
              <a:rPr lang="en-US" spc="-10" dirty="0">
                <a:latin typeface="Century Gothic" panose="020B0502020202020204" pitchFamily="34" charset="0"/>
                <a:cs typeface="Carlito"/>
              </a:rPr>
              <a:t>Recall </a:t>
            </a:r>
            <a:r>
              <a:rPr lang="en-US" spc="5" dirty="0">
                <a:latin typeface="Century Gothic" panose="020B0502020202020204" pitchFamily="34" charset="0"/>
                <a:cs typeface="Carlito"/>
              </a:rPr>
              <a:t>and</a:t>
            </a:r>
            <a:r>
              <a:rPr lang="en-US" spc="290" dirty="0">
                <a:latin typeface="Century Gothic" panose="020B0502020202020204" pitchFamily="34" charset="0"/>
                <a:cs typeface="Carlito"/>
              </a:rPr>
              <a:t> </a:t>
            </a:r>
            <a:r>
              <a:rPr lang="en-US" dirty="0" smtClean="0">
                <a:latin typeface="Century Gothic" panose="020B0502020202020204" pitchFamily="34" charset="0"/>
                <a:cs typeface="Carlito"/>
              </a:rPr>
              <a:t>maintenance for every </a:t>
            </a:r>
            <a:r>
              <a:rPr lang="en-US" dirty="0">
                <a:latin typeface="Century Gothic" panose="020B0502020202020204" pitchFamily="34" charset="0"/>
                <a:cs typeface="Carlito"/>
              </a:rPr>
              <a:t>3</a:t>
            </a:r>
            <a:r>
              <a:rPr lang="en-US" dirty="0" smtClean="0">
                <a:latin typeface="Century Gothic" panose="020B0502020202020204" pitchFamily="34" charset="0"/>
                <a:cs typeface="Carlito"/>
              </a:rPr>
              <a:t> months</a:t>
            </a:r>
            <a:endParaRPr lang="en-US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ARMAMENTARIUM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394" y="2160588"/>
            <a:ext cx="5175249" cy="38814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6182998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 descr="C:\Users\shanthi velpula\Documents\MY EXAM\Gingivectomy\20210814_193501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0488" y="1076241"/>
            <a:ext cx="2812249" cy="22216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C:\Users\shanthi velpula\Documents\MY EXAM\Gingivectomy\20210814_193558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354327" y="1076241"/>
            <a:ext cx="2430892" cy="22216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C:\Users\shanthi velpula\Documents\MY EXAM\Gingivectomy\20210814_193725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97024" y="4418176"/>
            <a:ext cx="2457303" cy="20544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554" y="4537973"/>
            <a:ext cx="1763565" cy="15545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9404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endParaRPr lang="en-US" sz="4400" b="1" dirty="0">
              <a:latin typeface="Century Gothic" panose="020B0502020202020204" pitchFamily="34" charset="0"/>
            </a:endParaRPr>
          </a:p>
          <a:p>
            <a:pPr>
              <a:buNone/>
            </a:pPr>
            <a:endParaRPr lang="en-US" sz="4400" b="1" dirty="0">
              <a:latin typeface="Century Gothic" panose="020B0502020202020204" pitchFamily="34" charset="0"/>
            </a:endParaRPr>
          </a:p>
          <a:p>
            <a:pPr>
              <a:buNone/>
            </a:pPr>
            <a:r>
              <a:rPr lang="en-US" sz="4400" b="1" dirty="0">
                <a:latin typeface="Century Gothic" panose="020B0502020202020204" pitchFamily="34" charset="0"/>
              </a:rPr>
              <a:t>  </a:t>
            </a:r>
            <a:r>
              <a:rPr lang="en-US" sz="4400" b="1" dirty="0" smtClean="0">
                <a:latin typeface="Century Gothic" panose="020B0502020202020204" pitchFamily="34" charset="0"/>
              </a:rPr>
              <a:t>MINOR </a:t>
            </a:r>
            <a:r>
              <a:rPr lang="en-US" sz="4400" b="1" dirty="0">
                <a:latin typeface="Century Gothic" panose="020B0502020202020204" pitchFamily="34" charset="0"/>
              </a:rPr>
              <a:t>CASE PRESENTATION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051403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C:\Users\shanthi velpula\Documents\MY EXAM\Gingivectomy\20210814_1938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31492" y="1229483"/>
            <a:ext cx="2854295" cy="23597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Content Placeholder 4" descr="C:\Users\shanthi velpula\Documents\MY EXAM\Gingivectomy\20210814_193946.jp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21338" y="1196410"/>
            <a:ext cx="2915853" cy="23928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72" y="4301011"/>
            <a:ext cx="2850778" cy="23303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51792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95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Demographic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1837766"/>
            <a:ext cx="8596668" cy="358881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i="1" dirty="0" smtClean="0">
                <a:latin typeface="Century Gothic" panose="020B0502020202020204" pitchFamily="34" charset="0"/>
                <a:cs typeface="Arial" pitchFamily="34" charset="0"/>
              </a:rPr>
              <a:t>Name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Century Gothic" panose="020B0502020202020204" pitchFamily="34" charset="0"/>
                <a:cs typeface="Arial" pitchFamily="34" charset="0"/>
              </a:rPr>
              <a:t>Sreeja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</a:t>
            </a:r>
          </a:p>
          <a:p>
            <a:pPr algn="just">
              <a:lnSpc>
                <a:spcPct val="170000"/>
              </a:lnSpc>
            </a:pPr>
            <a:r>
              <a:rPr lang="en-US" i="1" dirty="0" smtClean="0">
                <a:latin typeface="Century Gothic" panose="020B0502020202020204" pitchFamily="34" charset="0"/>
                <a:cs typeface="Arial" pitchFamily="34" charset="0"/>
              </a:rPr>
              <a:t>Age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 23 yrs</a:t>
            </a:r>
          </a:p>
          <a:p>
            <a:pPr algn="just">
              <a:lnSpc>
                <a:spcPct val="170000"/>
              </a:lnSpc>
            </a:pPr>
            <a:r>
              <a:rPr lang="en-US" i="1" dirty="0" smtClean="0">
                <a:latin typeface="Century Gothic" panose="020B0502020202020204" pitchFamily="34" charset="0"/>
                <a:cs typeface="Arial" pitchFamily="34" charset="0"/>
              </a:rPr>
              <a:t>Sex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Female</a:t>
            </a:r>
          </a:p>
          <a:p>
            <a:pPr algn="just">
              <a:lnSpc>
                <a:spcPct val="170000"/>
              </a:lnSpc>
            </a:pPr>
            <a:r>
              <a:rPr lang="en-US" i="1" dirty="0" smtClean="0">
                <a:latin typeface="Century Gothic" panose="020B0502020202020204" pitchFamily="34" charset="0"/>
                <a:cs typeface="Arial" pitchFamily="34" charset="0"/>
              </a:rPr>
              <a:t>OPD no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Feb 4.19</a:t>
            </a:r>
          </a:p>
          <a:p>
            <a:pPr algn="just">
              <a:lnSpc>
                <a:spcPct val="170000"/>
              </a:lnSpc>
            </a:pPr>
            <a:r>
              <a:rPr lang="en-US" i="1" dirty="0" smtClean="0">
                <a:latin typeface="Century Gothic" panose="020B0502020202020204" pitchFamily="34" charset="0"/>
                <a:cs typeface="Arial" pitchFamily="34" charset="0"/>
              </a:rPr>
              <a:t>Occupation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Student</a:t>
            </a:r>
          </a:p>
          <a:p>
            <a:pPr algn="just">
              <a:lnSpc>
                <a:spcPct val="170000"/>
              </a:lnSpc>
            </a:pPr>
            <a:r>
              <a:rPr lang="en-US" i="1" dirty="0" smtClean="0">
                <a:latin typeface="Century Gothic" panose="020B0502020202020204" pitchFamily="34" charset="0"/>
                <a:cs typeface="Arial" pitchFamily="34" charset="0"/>
              </a:rPr>
              <a:t>Address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Century Gothic" panose="020B0502020202020204" pitchFamily="34" charset="0"/>
                <a:cs typeface="Arial" pitchFamily="34" charset="0"/>
              </a:rPr>
              <a:t>Kadapa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59811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439056"/>
            <a:ext cx="8229600" cy="51865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i="1" u="sng" dirty="0" smtClean="0">
                <a:latin typeface="Century Gothic" panose="020B0502020202020204" pitchFamily="34" charset="0"/>
                <a:cs typeface="Arial" pitchFamily="34" charset="0"/>
              </a:rPr>
              <a:t>Chief complaint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Patient complaints of swelling and bleeding of gums in upper front tooth region from 4 months.</a:t>
            </a:r>
          </a:p>
          <a:p>
            <a:pPr algn="just">
              <a:lnSpc>
                <a:spcPct val="150000"/>
              </a:lnSpc>
            </a:pPr>
            <a:r>
              <a:rPr lang="en-US" i="1" u="sng" dirty="0" smtClean="0">
                <a:latin typeface="Century Gothic" panose="020B0502020202020204" pitchFamily="34" charset="0"/>
                <a:cs typeface="Arial" pitchFamily="34" charset="0"/>
              </a:rPr>
              <a:t>History of present illness 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History of bleeding gums from past 6 months while brushing and noticed swelling of gums from 4 months.</a:t>
            </a:r>
            <a:endParaRPr lang="en-US" b="1" dirty="0" smtClean="0">
              <a:latin typeface="Century Gothic" panose="020B0502020202020204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694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297543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buFont typeface="Wingdings" pitchFamily="2" charset="2"/>
              <a:buChar char="§"/>
            </a:pPr>
            <a:r>
              <a:rPr lang="en-US" i="1" dirty="0" smtClean="0">
                <a:latin typeface="Century Gothic" panose="020B0502020202020204" pitchFamily="34" charset="0"/>
                <a:cs typeface="Arial" pitchFamily="34" charset="0"/>
              </a:rPr>
              <a:t>Past dental history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Patient has undergone orthodontic treatment. Removal of braces 4 months back.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§"/>
            </a:pPr>
            <a:r>
              <a:rPr lang="en-US" i="1" dirty="0" smtClean="0">
                <a:latin typeface="Century Gothic" panose="020B0502020202020204" pitchFamily="34" charset="0"/>
                <a:cs typeface="Arial" pitchFamily="34" charset="0"/>
              </a:rPr>
              <a:t>Medical history 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No Relevant Medical History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§"/>
            </a:pPr>
            <a:r>
              <a:rPr lang="en-US" i="1" dirty="0" smtClean="0">
                <a:latin typeface="Century Gothic" panose="020B0502020202020204" pitchFamily="34" charset="0"/>
                <a:cs typeface="Arial" pitchFamily="34" charset="0"/>
              </a:rPr>
              <a:t>Family history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No Relevant Family History</a:t>
            </a:r>
          </a:p>
        </p:txBody>
      </p:sp>
    </p:spTree>
    <p:extLst>
      <p:ext uri="{BB962C8B-B14F-4D97-AF65-F5344CB8AC3E}">
        <p14:creationId xmlns:p14="http://schemas.microsoft.com/office/powerpoint/2010/main" val="406030916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454046"/>
            <a:ext cx="8229600" cy="49767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i="1" dirty="0">
                <a:latin typeface="Century Gothic" panose="020B0502020202020204" pitchFamily="34" charset="0"/>
                <a:cs typeface="Arial" pitchFamily="34" charset="0"/>
              </a:rPr>
              <a:t>Oral hygiene habits</a:t>
            </a: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: </a:t>
            </a:r>
          </a:p>
          <a:p>
            <a:pPr lvl="1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  </a:t>
            </a:r>
            <a:r>
              <a:rPr lang="en-US" sz="2200" u="sng" dirty="0">
                <a:latin typeface="Century Gothic" panose="020B0502020202020204" pitchFamily="34" charset="0"/>
                <a:cs typeface="Arial" pitchFamily="34" charset="0"/>
              </a:rPr>
              <a:t>Type</a:t>
            </a:r>
            <a:r>
              <a:rPr lang="en-US" sz="2200" dirty="0" smtClean="0">
                <a:latin typeface="Century Gothic" panose="020B0502020202020204" pitchFamily="34" charset="0"/>
                <a:cs typeface="Arial" pitchFamily="34" charset="0"/>
              </a:rPr>
              <a:t>: Soft                                     </a:t>
            </a:r>
            <a:endParaRPr lang="en-US" sz="2200" dirty="0">
              <a:latin typeface="Century Gothic" panose="020B0502020202020204" pitchFamily="34" charset="0"/>
              <a:cs typeface="Arial" pitchFamily="34" charset="0"/>
            </a:endParaRPr>
          </a:p>
          <a:p>
            <a:pPr lvl="1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  </a:t>
            </a:r>
            <a:r>
              <a:rPr lang="en-US" sz="2200" u="sng" dirty="0">
                <a:latin typeface="Century Gothic" panose="020B0502020202020204" pitchFamily="34" charset="0"/>
                <a:cs typeface="Arial" pitchFamily="34" charset="0"/>
              </a:rPr>
              <a:t>Direction</a:t>
            </a: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sz="2200" dirty="0" smtClean="0">
                <a:latin typeface="Century Gothic" panose="020B0502020202020204" pitchFamily="34" charset="0"/>
                <a:cs typeface="Arial" pitchFamily="34" charset="0"/>
              </a:rPr>
              <a:t>Modified bass technique        </a:t>
            </a:r>
            <a:endParaRPr lang="en-US" sz="2200" dirty="0">
              <a:latin typeface="Century Gothic" panose="020B0502020202020204" pitchFamily="34" charset="0"/>
              <a:cs typeface="Arial" pitchFamily="34" charset="0"/>
            </a:endParaRPr>
          </a:p>
          <a:p>
            <a:pPr lvl="1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  </a:t>
            </a:r>
            <a:r>
              <a:rPr lang="en-US" sz="2200" u="sng" dirty="0">
                <a:latin typeface="Century Gothic" panose="020B0502020202020204" pitchFamily="34" charset="0"/>
                <a:cs typeface="Arial" pitchFamily="34" charset="0"/>
              </a:rPr>
              <a:t>Duration</a:t>
            </a: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sz="2200" dirty="0" smtClean="0">
                <a:latin typeface="Century Gothic" panose="020B0502020202020204" pitchFamily="34" charset="0"/>
                <a:cs typeface="Arial" pitchFamily="34" charset="0"/>
              </a:rPr>
              <a:t>3-5 minutes</a:t>
            </a:r>
            <a:endParaRPr lang="en-US" sz="2200" dirty="0">
              <a:latin typeface="Century Gothic" panose="020B0502020202020204" pitchFamily="34" charset="0"/>
              <a:cs typeface="Arial" pitchFamily="34" charset="0"/>
            </a:endParaRPr>
          </a:p>
          <a:p>
            <a:pPr lvl="1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  </a:t>
            </a:r>
            <a:r>
              <a:rPr lang="en-US" sz="2200" u="sng" dirty="0">
                <a:latin typeface="Century Gothic" panose="020B0502020202020204" pitchFamily="34" charset="0"/>
                <a:cs typeface="Arial" pitchFamily="34" charset="0"/>
              </a:rPr>
              <a:t>Dentifrice</a:t>
            </a: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: Non medicated</a:t>
            </a:r>
          </a:p>
          <a:p>
            <a:pPr lvl="1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  </a:t>
            </a:r>
            <a:r>
              <a:rPr lang="en-US" sz="2200" u="sng" dirty="0">
                <a:latin typeface="Century Gothic" panose="020B0502020202020204" pitchFamily="34" charset="0"/>
                <a:cs typeface="Arial" pitchFamily="34" charset="0"/>
              </a:rPr>
              <a:t>Frequency</a:t>
            </a: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: Once daily in the morning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0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470019"/>
            <a:ext cx="8596668" cy="55713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i="1" dirty="0" smtClean="0">
                <a:latin typeface="Century Gothic" panose="020B0502020202020204" pitchFamily="34" charset="0"/>
                <a:cs typeface="Arial" pitchFamily="34" charset="0"/>
              </a:rPr>
              <a:t>General examination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Conscious, coherent, cooperative and well oriented.</a:t>
            </a:r>
          </a:p>
          <a:p>
            <a:pPr algn="just">
              <a:lnSpc>
                <a:spcPct val="150000"/>
              </a:lnSpc>
            </a:pPr>
            <a:r>
              <a:rPr lang="en-US" b="1" i="1" dirty="0" err="1" smtClean="0">
                <a:latin typeface="Century Gothic" panose="020B0502020202020204" pitchFamily="34" charset="0"/>
                <a:cs typeface="Arial" pitchFamily="34" charset="0"/>
              </a:rPr>
              <a:t>Extraoral</a:t>
            </a:r>
            <a:r>
              <a:rPr lang="en-US" b="1" i="1" dirty="0" smtClean="0">
                <a:latin typeface="Century Gothic" panose="020B0502020202020204" pitchFamily="34" charset="0"/>
                <a:cs typeface="Arial" pitchFamily="34" charset="0"/>
              </a:rPr>
              <a:t> examination</a:t>
            </a:r>
            <a:r>
              <a:rPr lang="en-US" b="1" dirty="0" smtClean="0">
                <a:latin typeface="Century Gothic" panose="020B0502020202020204" pitchFamily="34" charset="0"/>
                <a:cs typeface="Arial" pitchFamily="34" charset="0"/>
              </a:rPr>
              <a:t>: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Symmetry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Apparently symmetrical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Lymph nodes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Not palpable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TMJ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Lip seal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Potentially competent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60461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INTRAORAL EXAMINATION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1760435"/>
            <a:ext cx="8596668" cy="42809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Labial mucosa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pPr>
              <a:lnSpc>
                <a:spcPct val="200000"/>
              </a:lnSpc>
            </a:pPr>
            <a:r>
              <a:rPr lang="en-US" u="sng" dirty="0" err="1" smtClean="0">
                <a:latin typeface="Century Gothic" panose="020B0502020202020204" pitchFamily="34" charset="0"/>
                <a:cs typeface="Arial" pitchFamily="34" charset="0"/>
              </a:rPr>
              <a:t>Buccal</a:t>
            </a: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 mucosa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pPr>
              <a:lnSpc>
                <a:spcPct val="200000"/>
              </a:lnSpc>
            </a:pP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Tongue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pPr>
              <a:lnSpc>
                <a:spcPct val="200000"/>
              </a:lnSpc>
            </a:pP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Palate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pPr>
              <a:lnSpc>
                <a:spcPct val="200000"/>
              </a:lnSpc>
            </a:pPr>
            <a:r>
              <a:rPr lang="en-US" u="sng" dirty="0" smtClean="0">
                <a:latin typeface="Century Gothic" panose="020B0502020202020204" pitchFamily="34" charset="0"/>
                <a:cs typeface="Arial" pitchFamily="34" charset="0"/>
              </a:rPr>
              <a:t>Floor of the mouth</a:t>
            </a:r>
            <a:r>
              <a:rPr lang="en-US" dirty="0" smtClean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93927"/>
      </p:ext>
    </p:extLst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367468"/>
            <a:ext cx="8229600" cy="498219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entury Gothic" pitchFamily="34" charset="0"/>
              </a:rPr>
              <a:t>Halitosis: Present</a:t>
            </a:r>
          </a:p>
          <a:p>
            <a:r>
              <a:rPr lang="en-US" dirty="0" smtClean="0">
                <a:latin typeface="Century Gothic" pitchFamily="34" charset="0"/>
                <a:cs typeface="Arial" pitchFamily="34" charset="0"/>
              </a:rPr>
              <a:t>Local causes: Plaque and calculus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Century Gothic" pitchFamily="34" charset="0"/>
                <a:cs typeface="Arial" pitchFamily="34" charset="0"/>
              </a:rPr>
              <a:t>ORAL HYGIENE STATUS: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dirty="0" smtClean="0">
              <a:latin typeface="Century Gothic" pitchFamily="34" charset="0"/>
              <a:cs typeface="Arial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dirty="0" smtClean="0">
              <a:latin typeface="Century Gothic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Century Gothic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Century Gothic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Century Gothic" pitchFamily="34" charset="0"/>
              <a:cs typeface="Arial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>
                <a:latin typeface="Century Gothic" pitchFamily="34" charset="0"/>
                <a:cs typeface="Arial" pitchFamily="34" charset="0"/>
              </a:rPr>
              <a:t>OHI-S=D.I-S+C.I-S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>
                <a:latin typeface="Century Gothic" pitchFamily="34" charset="0"/>
                <a:cs typeface="Arial" pitchFamily="34" charset="0"/>
              </a:rPr>
              <a:t>1+1=2  FAIR ORAL HYGIENE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53719" y="2955977"/>
          <a:ext cx="3767529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5843"/>
                <a:gridCol w="1255843"/>
                <a:gridCol w="1255843"/>
              </a:tblGrid>
              <a:tr h="3402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02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02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02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030971"/>
              </p:ext>
            </p:extLst>
          </p:nvPr>
        </p:nvGraphicFramePr>
        <p:xfrm>
          <a:off x="2136637" y="2108988"/>
          <a:ext cx="3477720" cy="148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9240"/>
                <a:gridCol w="1159240"/>
                <a:gridCol w="1159240"/>
              </a:tblGrid>
              <a:tr h="371007">
                <a:tc>
                  <a:txBody>
                    <a:bodyPr/>
                    <a:lstStyle/>
                    <a:p>
                      <a:r>
                        <a:rPr lang="en-US" dirty="0" smtClean="0"/>
                        <a:t>  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  <a:tr h="37100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100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1007"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38566"/>
              </p:ext>
            </p:extLst>
          </p:nvPr>
        </p:nvGraphicFramePr>
        <p:xfrm>
          <a:off x="6154001" y="2108989"/>
          <a:ext cx="2773179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4393"/>
                <a:gridCol w="924393"/>
                <a:gridCol w="924393"/>
              </a:tblGrid>
              <a:tr h="348522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  <a:tr h="348522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48522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48522"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5745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110</TotalTime>
  <Words>431</Words>
  <Application>Microsoft Office PowerPoint</Application>
  <PresentationFormat>Widescreen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Carlito</vt:lpstr>
      <vt:lpstr>Century</vt:lpstr>
      <vt:lpstr>Century Gothic</vt:lpstr>
      <vt:lpstr>Rockwell</vt:lpstr>
      <vt:lpstr>Rockwell Condensed</vt:lpstr>
      <vt:lpstr>Wingdings</vt:lpstr>
      <vt:lpstr>Wood Type</vt:lpstr>
      <vt:lpstr>Dr. NTR UNIVERSITY OF HEALTH SCIENCES VIJAYAWADA, ANDHRA PRADESH MDS PRACTICAL EXAMINATION –SEPTEMBER 2020</vt:lpstr>
      <vt:lpstr>PowerPoint Presentation</vt:lpstr>
      <vt:lpstr>Demographic data</vt:lpstr>
      <vt:lpstr>PowerPoint Presentation</vt:lpstr>
      <vt:lpstr>PowerPoint Presentation</vt:lpstr>
      <vt:lpstr>PowerPoint Presentation</vt:lpstr>
      <vt:lpstr>PowerPoint Presentation</vt:lpstr>
      <vt:lpstr>INTRAORAL EXAMINATION</vt:lpstr>
      <vt:lpstr>PowerPoint Presentation</vt:lpstr>
      <vt:lpstr>GINGIVAL STATUS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TREATMENT PLAN</vt:lpstr>
      <vt:lpstr>PowerPoint Presentation</vt:lpstr>
      <vt:lpstr>ARMAMENTARIUM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shanthi velpula</dc:creator>
  <cp:lastModifiedBy>shanthi velpula</cp:lastModifiedBy>
  <cp:revision>14</cp:revision>
  <dcterms:created xsi:type="dcterms:W3CDTF">2021-08-23T07:03:04Z</dcterms:created>
  <dcterms:modified xsi:type="dcterms:W3CDTF">2021-08-24T01:31:03Z</dcterms:modified>
</cp:coreProperties>
</file>